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6" r:id="rId6"/>
    <p:sldId id="260" r:id="rId7"/>
    <p:sldId id="267" r:id="rId8"/>
    <p:sldId id="263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ita, Jeffrey A." initials="JAM" lastIdx="1" clrIdx="0">
    <p:extLst>
      <p:ext uri="{19B8F6BF-5375-455C-9EA6-DF929625EA0E}">
        <p15:presenceInfo xmlns:p15="http://schemas.microsoft.com/office/powerpoint/2012/main" userId="Mikita, Jeffrey A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8543" autoAdjust="0"/>
  </p:normalViewPr>
  <p:slideViewPr>
    <p:cSldViewPr snapToGrid="0">
      <p:cViewPr varScale="1">
        <p:scale>
          <a:sx n="89" d="100"/>
          <a:sy n="89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F497E-BD1A-4870-A3B5-C06890DF2AE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BFDB0-9C30-4E98-AA50-E2A2DEB2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9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BFDB0-9C30-4E98-AA50-E2A2DEB222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01E0-9941-4F72-AB4E-7634272E0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AE81F-4DF2-4894-83DA-6F770043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C507-1380-4974-8749-FA3A9A56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9776E-F540-4069-9A81-5287C0F5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B8BD-A9A8-4AB0-A7B6-AF998E85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FEC6-468A-48DB-BCA7-485C3C0E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BF3DF-E42B-4B4E-8670-C25A0391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22491-53FC-4EB0-A73B-3F777751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5F2D-CC63-46AF-80F4-8D45F3BE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36F41-F1BB-4286-BDF3-16CA9810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41834-FCB2-4C11-9233-CB650203D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F7078-6E59-478D-B891-C909A6E95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51B9-2289-4764-88CD-4F3E2BA3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FEFB-FC21-4A6F-8D58-0F82D099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7EB39-B4F2-4EAD-B649-92DB29F3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2636F-6AB7-4FE6-9548-DD1D8D9D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56B5-0779-477B-84E6-85AB109D6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DAAFB-B114-49DB-B631-7C6F9842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A62A-4B9E-4F39-880C-9BEFE2D1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D7A78-C5C0-4591-B4F3-3515901F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C87D5-23BF-4E50-A010-E1E4A381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1C853-1C48-41AF-AAC6-53BFEFC5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C8AC1-7FE6-4A07-95B8-8D639139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B3ED2-2C9B-44AF-9B48-7BC18419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7D213-8B6E-44D8-B19E-898DCDA1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2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753-F732-4F4C-AC0B-FB9E3BC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36C77-1E5B-403A-A737-F0F945632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9A544-23A0-402A-931B-242B17A54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A1DDF-8443-4636-8AF1-D0B06ED3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2CFDD-F04C-45BD-B5FA-3DCC6EA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9D34A-151E-4A24-B750-5E18A237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6817-452C-4BB1-830E-140EDFE7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DA444-FC0D-42B0-9EE5-17B2B4147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1B72C-CAFB-4292-9308-8E63FBDC9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99591-8C0C-4FED-9B86-A6703BCC3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EDF97-463E-4397-BDED-EFAAD1D4C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85174-EA07-497E-BB6B-901F094F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CB9E0-AD5F-47AA-B4BC-F2C0B64C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89507-F434-4543-A8CD-C9FEAE23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EB25-CF5C-407F-B521-E9EF62AF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2A3517-85D0-468B-966F-E3DD0A7A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042DF-0814-4795-AEE5-BDDC2699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59AA4-E23B-4E2E-96CF-9F80722FC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3465D-CC13-4EF2-BBDF-21459E27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A6A13-A6AA-4AFB-B6C8-E9140B32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60E54-0BD8-4B59-9231-D5769C33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5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35C1-EFDB-4ED2-A1B3-07C8AB5A4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D8FB-8D37-4A66-BFDC-CC5C91477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02F15-CB27-4C43-9EF6-E70D696F2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1AC72-11B1-4FD6-A9BF-C8727884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A0E2A-1E8B-4E0C-AE10-15D7DCAF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886E1-28D2-48A8-9A79-9937CFAA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892D-C83E-49EC-97B1-E56D9E4B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5C152-E775-4E8F-80C7-A89547038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9B3A2-19AA-4B4F-9580-6ACE3BCD5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7F8A7-1F00-47EE-B75D-5F500102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8DE98-B7A7-4A85-A552-DA69736F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35E67-CE7B-4ABF-80C4-7CC72F75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829C8E-E41F-4CFD-8E6F-804BE0D0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F88FC-7DBC-4988-9D2B-FB1997C7C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73E5-F654-4A71-B524-BF82F6FBF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E5F87-6290-4238-8E20-E7C177F9F4D6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8867F-8A2A-4F33-8E0F-128F1326B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2488F-75C8-4B72-87C8-974B1ECEA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C7DB-0CF5-4716-9BC8-14DFF78B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sites/VHAWAScriticalcareMedSvc/SitePages/Medical-Emergency-Response-Teams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sites/VHAWAScriticalcareMedSvc/SitePages/Medical-Emergency-Response-Teams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sites/VHAWAScriticalcareMedSvc/SitePages/Medical-Emergency-Response-Teams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E44-C4B9-44B1-B147-751B2F2B2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122363"/>
            <a:ext cx="1152525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MICU and Ward Medicine Resident (Intern) In-brief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Medical Emergency Response Team Responsibilities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BAFEB-C369-4337-999C-2480156BD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8914"/>
            <a:ext cx="9144000" cy="1655762"/>
          </a:xfrm>
        </p:spPr>
        <p:txBody>
          <a:bodyPr/>
          <a:lstStyle/>
          <a:p>
            <a:r>
              <a:rPr lang="en-US" dirty="0"/>
              <a:t>19 JULY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178698-025B-4948-9B0E-C3EF61845B61}"/>
              </a:ext>
            </a:extLst>
          </p:cNvPr>
          <p:cNvSpPr txBox="1"/>
          <p:nvPr/>
        </p:nvSpPr>
        <p:spPr>
          <a:xfrm>
            <a:off x="2000250" y="537001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Medical Emergency Response Teams (sharepoint.com)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A66B-73F7-4BE2-9647-42F73314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Restraint Order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6DC6-DE3F-47A1-9554-236BDD093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ensure that all aspects of the restrain order are completed before signing</a:t>
            </a:r>
          </a:p>
        </p:txBody>
      </p:sp>
    </p:spTree>
    <p:extLst>
      <p:ext uri="{BB962C8B-B14F-4D97-AF65-F5344CB8AC3E}">
        <p14:creationId xmlns:p14="http://schemas.microsoft.com/office/powerpoint/2010/main" val="286306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4F59-4C51-45AE-80A8-6C4AAD82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On-call Medicine Resident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AD5D-8F10-4D5B-9974-1E579C653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6" y="1524000"/>
            <a:ext cx="11635563" cy="4652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2585" algn="l"/>
              </a:tabLst>
            </a:pPr>
            <a:r>
              <a:rPr lang="en-US" sz="3200" b="1" u="sng" dirty="0"/>
              <a:t>MICU Resident</a:t>
            </a:r>
          </a:p>
          <a:p>
            <a:pPr>
              <a:spcBef>
                <a:spcPts val="0"/>
              </a:spcBef>
              <a:tabLst>
                <a:tab pos="362585" algn="l"/>
              </a:tabLst>
            </a:pPr>
            <a:r>
              <a:rPr lang="en-US" sz="3200" dirty="0"/>
              <a:t>Responds to all Code Blues and RRTs</a:t>
            </a:r>
          </a:p>
          <a:p>
            <a:pPr>
              <a:spcBef>
                <a:spcPts val="0"/>
              </a:spcBef>
              <a:tabLst>
                <a:tab pos="362585" algn="l"/>
              </a:tabLst>
            </a:pP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Leads all Code Blues/Strokes/Hearts &amp; RRT transfers to MICU Team</a:t>
            </a:r>
          </a:p>
          <a:p>
            <a:pPr>
              <a:spcBef>
                <a:spcPts val="0"/>
              </a:spcBef>
              <a:tabLst>
                <a:tab pos="362585" algn="l"/>
              </a:tabLst>
            </a:pP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Screens all RRTs for the 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ollowing:</a:t>
            </a:r>
          </a:p>
          <a:p>
            <a:pPr lvl="1">
              <a:spcBef>
                <a:spcPts val="0"/>
              </a:spcBef>
              <a:tabLst>
                <a:tab pos="362585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Code Blue Activation Criteria</a:t>
            </a:r>
          </a:p>
          <a:p>
            <a:pPr lvl="1">
              <a:spcBef>
                <a:spcPts val="0"/>
              </a:spcBef>
              <a:tabLst>
                <a:tab pos="362585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Code Stroke Activation Criteria</a:t>
            </a:r>
          </a:p>
          <a:p>
            <a:pPr lvl="1">
              <a:spcBef>
                <a:spcPts val="0"/>
              </a:spcBef>
              <a:tabLst>
                <a:tab pos="362585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Code Heart Activation Criteria</a:t>
            </a:r>
            <a:endParaRPr lang="en-US" sz="32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tabLst>
                <a:tab pos="362585" algn="l"/>
              </a:tabLst>
            </a:pPr>
            <a:endParaRPr lang="en-US" sz="3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2585" algn="l"/>
              </a:tabLst>
            </a:pPr>
            <a:r>
              <a:rPr lang="en-US" sz="32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Ward Resident</a:t>
            </a:r>
          </a:p>
          <a:p>
            <a:pPr>
              <a:spcBef>
                <a:spcPts val="0"/>
              </a:spcBef>
              <a:tabLst>
                <a:tab pos="362585" algn="l"/>
              </a:tabLst>
            </a:pP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sponds to and leads all RRTs (except as noted above)</a:t>
            </a:r>
          </a:p>
          <a:p>
            <a:pPr>
              <a:spcBef>
                <a:spcPts val="0"/>
              </a:spcBef>
              <a:tabLst>
                <a:tab pos="362585" algn="l"/>
              </a:tabLst>
            </a:pP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Responds to and contributes to Code St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rokes as detailed later</a:t>
            </a:r>
            <a:endParaRPr lang="en-US" sz="3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0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ABB-B19E-4F49-97BE-64BDEA67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05" y="210065"/>
            <a:ext cx="4907692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Code Activation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F4BB3-74A2-4530-85C1-1377E93EE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684" y="1664987"/>
            <a:ext cx="5168213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32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CODE BLUE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Any medical emergency in need of BLS or ACLS care needs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Any medical emergency that </a:t>
            </a:r>
            <a:r>
              <a:rPr lang="en-US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lacks readily available necessary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only medical emergency response for outpatients or inpatient </a:t>
            </a:r>
            <a:r>
              <a:rPr lang="en-US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en-US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located on their assigned ward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32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CODE HEART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Active chest discomfort &amp; ST elevation on a12-lead ECG c/w acute STEMI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7BE5E-5D2A-42B0-8DCC-7FBF5E02C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886" y="0"/>
            <a:ext cx="5827239" cy="66479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2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CODE STROKE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Last Known Well Time (LKW) ≤ </a:t>
            </a:r>
            <a:r>
              <a:rPr lang="en-US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8 hours </a:t>
            </a:r>
            <a:r>
              <a:rPr lang="en-US" sz="20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&amp;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abrupt onset of </a:t>
            </a:r>
            <a:r>
              <a:rPr lang="en-US" sz="20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any of the following deficits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Balance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 sudden balance difficulty, loss of coordination, difficulty walking, dizziness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Eyes – 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sudden difficulty seeing in one or both eyes, double vision, blurred vision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Face – 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sudden unilateral facial weakness/droop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Arm – 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sudden unilateral arm and/or leg weakness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Speech - 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sudden trouble speaking or understanding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1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</a:t>
            </a: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en-US" sz="18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LKW ≤ </a:t>
            </a:r>
            <a:r>
              <a:rPr lang="en-US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23 hours </a:t>
            </a:r>
            <a:r>
              <a:rPr lang="en-US" sz="20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&amp;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sudden onset </a:t>
            </a:r>
            <a:r>
              <a:rPr lang="en-US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hemiparesis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&amp;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any of the following: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Vision loss </a:t>
            </a: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gaze deviation 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(eyes to one side)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Aphasia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-language deficits in expression or comprehension</a:t>
            </a:r>
            <a:endParaRPr lang="en-US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Neglect</a:t>
            </a:r>
            <a:r>
              <a:rPr lang="en-US" sz="20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-patient ignoring their left side</a:t>
            </a:r>
            <a:r>
              <a:rPr lang="en-US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37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ACF5-F61F-4B8B-9471-B828EDDF0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1" y="84137"/>
            <a:ext cx="1157287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RRT Activation Criteria (Any of the Following):</a:t>
            </a:r>
            <a:br>
              <a:rPr lang="en-US" b="1" dirty="0">
                <a:latin typeface="+mn-lt"/>
              </a:rPr>
            </a:br>
            <a:r>
              <a:rPr lang="en-US" sz="3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ONLY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for I</a:t>
            </a:r>
            <a:r>
              <a:rPr lang="en-US" sz="3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npatient/CLC patients in their assigned bed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85FD0-991A-4EEB-84C7-724031E3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0" y="1612643"/>
            <a:ext cx="11572875" cy="544829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n-US" sz="8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rgent concern for patient clinical deterioration</a:t>
            </a:r>
            <a:endParaRPr lang="en-US" sz="80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000" b="1" kern="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Systolic</a:t>
            </a:r>
            <a:r>
              <a:rPr lang="en-US" sz="8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blood </a:t>
            </a:r>
            <a:r>
              <a:rPr lang="en-US" sz="8000" b="1" kern="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pressure:</a:t>
            </a:r>
            <a:r>
              <a:rPr lang="en-US" sz="8000" b="1" kern="0" spc="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&gt;200 mmHg or &lt;80 mmHg.</a:t>
            </a:r>
            <a:endParaRPr lang="en-US" sz="80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Heart rate:</a:t>
            </a:r>
            <a:r>
              <a:rPr lang="en-US" sz="8400" b="1" kern="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4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&gt;140 or &lt;40 with symptoms or rate &gt;160 without symptoms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Respiratory</a:t>
            </a:r>
            <a:r>
              <a:rPr lang="en-US" sz="8400" b="1" kern="0" spc="-3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rate:</a:t>
            </a:r>
            <a:r>
              <a:rPr lang="en-US" sz="8400" b="1" kern="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4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&gt;26/min or &lt;8/min or respiratory distress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Pulse </a:t>
            </a:r>
            <a:r>
              <a:rPr lang="en-US" sz="8400" b="1" kern="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oximetry:</a:t>
            </a:r>
            <a:r>
              <a:rPr lang="en-US" sz="8400" b="1" kern="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4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&lt;90% while on supplemental oxygen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Urine output: </a:t>
            </a:r>
            <a:r>
              <a:rPr lang="en-US" sz="84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&lt;50 ml over 4 hours in a non-hemodialysis patient</a:t>
            </a:r>
            <a:endParaRPr lang="en-US" sz="8400" b="1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Sudden change in conscious state: </a:t>
            </a:r>
            <a:r>
              <a:rPr lang="en-US" sz="84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onset seizure, agitation, delirium, or somnolence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Sudden onset (&lt;24 hours) of any of the following:</a:t>
            </a:r>
            <a:r>
              <a:rPr lang="en-US" sz="8400" b="1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severe headache, trouble seeing</a:t>
            </a:r>
            <a:r>
              <a:rPr lang="en-US" sz="8000" b="1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dizziness, loss of balance or coordination</a:t>
            </a:r>
            <a:r>
              <a:rPr lang="en-US" sz="8000" b="1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trouble speaking, or understanding</a:t>
            </a:r>
            <a:r>
              <a:rPr lang="en-US" sz="8000" b="1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unilateral weakness or numbness of the face, arm, or leg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Suspected infection</a:t>
            </a:r>
            <a:r>
              <a:rPr lang="en-US" sz="8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&amp; </a:t>
            </a:r>
            <a:r>
              <a:rPr lang="en-US" sz="8000" b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or more </a:t>
            </a:r>
            <a:r>
              <a:rPr lang="en-US" sz="8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following: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76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RR &gt;20</a:t>
            </a:r>
            <a:r>
              <a:rPr lang="en-US" sz="76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76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&gt;38 or &lt;36</a:t>
            </a:r>
            <a:r>
              <a:rPr lang="en-US" sz="76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76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HR&gt;90, WBC &lt;4 or &gt;12, altered mental status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b="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SBP &lt;90 or &lt;100 mmHg and drop from baseline SBP by &gt; 20 mmHg</a:t>
            </a:r>
            <a:endParaRPr lang="en-US" sz="8000" b="1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0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AE2B-B020-423B-8E92-C06575F3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</a:rPr>
              <a:t>RRT and Code Activation Process</a:t>
            </a:r>
            <a:br>
              <a:rPr lang="en-US" b="1" dirty="0">
                <a:latin typeface="+mn-lt"/>
              </a:rPr>
            </a:br>
            <a:r>
              <a:rPr lang="en-US" b="1" dirty="0">
                <a:solidFill>
                  <a:srgbClr val="FF0000"/>
                </a:solidFill>
                <a:latin typeface="+mn-lt"/>
              </a:rPr>
              <a:t>For Inpatients/CLC located in Assigned 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25CB7-C808-4A9B-857F-42FBE64CB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14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RRT, Code Blue, Code Stroke, or Code Heart</a:t>
            </a:r>
          </a:p>
          <a:p>
            <a:pPr lvl="1"/>
            <a:r>
              <a:rPr lang="en-US" sz="2800" dirty="0"/>
              <a:t>Call 5-5000 on LAN line or via </a:t>
            </a:r>
            <a:r>
              <a:rPr lang="en-US" sz="2800" dirty="0" err="1"/>
              <a:t>Vocera</a:t>
            </a:r>
            <a:r>
              <a:rPr lang="en-US" sz="2800" dirty="0"/>
              <a:t> “Call five, five thousand”</a:t>
            </a:r>
          </a:p>
          <a:p>
            <a:pPr lvl="1"/>
            <a:r>
              <a:rPr lang="en-US" sz="2800" dirty="0"/>
              <a:t>Call 202-745-8899 on a cell phone, extension 5-5000</a:t>
            </a:r>
          </a:p>
          <a:p>
            <a:pPr lvl="1"/>
            <a:r>
              <a:rPr lang="en-US" sz="2800" dirty="0"/>
              <a:t>Provide type of code, building, floor, room, and other helpful details</a:t>
            </a:r>
          </a:p>
          <a:p>
            <a:r>
              <a:rPr lang="en-US" sz="3200" dirty="0"/>
              <a:t>For Code Heart Call 5-5000 and: </a:t>
            </a:r>
          </a:p>
          <a:p>
            <a:pPr lvl="1"/>
            <a:r>
              <a:rPr lang="en-US" sz="2800" dirty="0"/>
              <a:t>Call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Cardiology fellow/attending covering MICU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During work-hours: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Vocera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 “Call the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cath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lab”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During off-hours: Call the ED</a:t>
            </a:r>
            <a:endParaRPr lang="en-US" sz="28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nitiate direct transfer to the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cath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lab or MICU</a:t>
            </a:r>
          </a:p>
        </p:txBody>
      </p:sp>
    </p:spTree>
    <p:extLst>
      <p:ext uri="{BB962C8B-B14F-4D97-AF65-F5344CB8AC3E}">
        <p14:creationId xmlns:p14="http://schemas.microsoft.com/office/powerpoint/2010/main" val="423454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7D186-8023-42C2-9AC5-F5A30AA9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689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Code Blue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CD55-2157-4165-BC20-5F4F67E08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41" y="1253330"/>
            <a:ext cx="11449918" cy="4849757"/>
          </a:xfrm>
        </p:spPr>
        <p:txBody>
          <a:bodyPr>
            <a:normAutofit/>
          </a:bodyPr>
          <a:lstStyle/>
          <a:p>
            <a:r>
              <a:rPr lang="en-US" b="1" dirty="0"/>
              <a:t>Outpatient Code Blue (low risk areas without code cart):</a:t>
            </a:r>
          </a:p>
          <a:p>
            <a:pPr lvl="1"/>
            <a:r>
              <a:rPr lang="en-US" dirty="0"/>
              <a:t>Treatment limited to BLS (AED/Narcan available at each elevator)</a:t>
            </a:r>
          </a:p>
          <a:p>
            <a:pPr lvl="1"/>
            <a:r>
              <a:rPr lang="en-US" dirty="0"/>
              <a:t>Rapid and safe transport to ED (neck collar/back board if fall)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Inpatient Code Blue Priorities (high risk outpatient areas with code cart):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BLS</a:t>
            </a:r>
          </a:p>
          <a:p>
            <a:pPr lvl="2"/>
            <a:r>
              <a:rPr lang="en-US" dirty="0"/>
              <a:t>PPE</a:t>
            </a:r>
          </a:p>
          <a:p>
            <a:pPr lvl="2"/>
            <a:r>
              <a:rPr lang="en-US" dirty="0"/>
              <a:t>Rapidly initiate high-quality CPR (rate 100-120, depth 2.5”, full recoil)</a:t>
            </a:r>
          </a:p>
          <a:p>
            <a:pPr lvl="2"/>
            <a:r>
              <a:rPr lang="en-US" dirty="0"/>
              <a:t>Ant-Post Pad Placement have built in 3-lead ECG and a bump which provides CPR feedback</a:t>
            </a:r>
          </a:p>
          <a:p>
            <a:pPr lvl="2"/>
            <a:r>
              <a:rPr lang="en-US" dirty="0"/>
              <a:t>Place back board &amp; put bed in CPR mode (bed flat and stiff)</a:t>
            </a:r>
          </a:p>
          <a:p>
            <a:pPr lvl="2"/>
            <a:r>
              <a:rPr lang="en-US" dirty="0"/>
              <a:t>Bag Valve mask with viral filter (BVM Bag) and End Tidal CO2 (Tray on top of code cart)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ACLS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ADAA46-5C63-4E3B-98DA-CE6AE3CD55FE}"/>
              </a:ext>
            </a:extLst>
          </p:cNvPr>
          <p:cNvSpPr txBox="1"/>
          <p:nvPr/>
        </p:nvSpPr>
        <p:spPr>
          <a:xfrm>
            <a:off x="371041" y="6103087"/>
            <a:ext cx="1167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*BLS/ACLS continues for a minimum of 3 cycles of CPR prior to terminating efforts, unless attending is present  </a:t>
            </a:r>
          </a:p>
        </p:txBody>
      </p:sp>
    </p:spTree>
    <p:extLst>
      <p:ext uri="{BB962C8B-B14F-4D97-AF65-F5344CB8AC3E}">
        <p14:creationId xmlns:p14="http://schemas.microsoft.com/office/powerpoint/2010/main" val="162530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E229-6F48-CF5B-225B-31F899A5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  <a:cs typeface="Calibri Light"/>
              </a:rPr>
              <a:t>RRT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9B32-6DE6-483B-6819-69C397DD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825625"/>
            <a:ext cx="114554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Ensure rapid assessment and treatment to reverse acute problems</a:t>
            </a:r>
          </a:p>
          <a:p>
            <a:r>
              <a:rPr lang="en-US" sz="3200" b="1" dirty="0">
                <a:cs typeface="Calibri"/>
              </a:rPr>
              <a:t>Time to antibiotic delivery of 30 minutes in suspected sepsis</a:t>
            </a:r>
          </a:p>
          <a:p>
            <a:pPr lvl="1"/>
            <a:r>
              <a:rPr lang="en-US" sz="2800" dirty="0">
                <a:cs typeface="Calibri"/>
              </a:rPr>
              <a:t>Immediately place STAT antibiotic order with first dose now"</a:t>
            </a:r>
          </a:p>
          <a:p>
            <a:pPr lvl="1"/>
            <a:r>
              <a:rPr lang="en-US" sz="2800" dirty="0">
                <a:cs typeface="Calibri"/>
              </a:rPr>
              <a:t>Immediately inform pharmacy of stat antibiotic order 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(5-6382)</a:t>
            </a:r>
            <a:endParaRPr lang="en-US" sz="2800" b="1" dirty="0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RRT Resident responsible for drug infusion within 30 minutes of RRT </a:t>
            </a:r>
          </a:p>
          <a:p>
            <a:pPr lvl="1"/>
            <a:r>
              <a:rPr lang="en-US" sz="2800" dirty="0">
                <a:cs typeface="Calibri"/>
              </a:rPr>
              <a:t>Other Residents: assist to achieve 30-minute time to antibiotic infusion</a:t>
            </a:r>
          </a:p>
          <a:p>
            <a:r>
              <a:rPr lang="en-US" sz="3200" dirty="0">
                <a:cs typeface="Calibri"/>
              </a:rPr>
              <a:t>Rapid transfer for escalation of care needs when appropriate </a:t>
            </a:r>
          </a:p>
          <a:p>
            <a:pPr lvl="1"/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80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C9BC-C68A-44E9-A610-D2C7B7ED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Code Stroke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98287-F71E-4127-AAAB-C46DE2A6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27" y="1501775"/>
            <a:ext cx="11466548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Activate Code Stroke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(5-5000) </a:t>
            </a:r>
            <a:r>
              <a:rPr lang="en-US" dirty="0">
                <a:sym typeface="Wingdings" panose="05000000000000000000" pitchFamily="2" charset="2"/>
              </a:rPr>
              <a:t>when patient meets activation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Call Triage Report to National </a:t>
            </a:r>
            <a:r>
              <a:rPr lang="en-US" dirty="0" err="1">
                <a:sym typeface="Wingdings" panose="05000000000000000000" pitchFamily="2" charset="2"/>
              </a:rPr>
              <a:t>Telestroke</a:t>
            </a:r>
            <a:r>
              <a:rPr lang="en-US" dirty="0">
                <a:sym typeface="Wingdings" panose="05000000000000000000" pitchFamily="2" charset="2"/>
              </a:rPr>
              <a:t>: 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1-844-448-6877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Ward/RRT Resident Activates “</a:t>
            </a:r>
            <a:r>
              <a:rPr lang="en-US" dirty="0" err="1">
                <a:sym typeface="Wingdings" panose="05000000000000000000" pitchFamily="2" charset="2"/>
              </a:rPr>
              <a:t>Telestroke</a:t>
            </a:r>
            <a:r>
              <a:rPr lang="en-US" dirty="0">
                <a:sym typeface="Wingdings" panose="05000000000000000000" pitchFamily="2" charset="2"/>
              </a:rPr>
              <a:t>” </a:t>
            </a:r>
            <a:r>
              <a:rPr lang="en-US" dirty="0" err="1">
                <a:sym typeface="Wingdings" panose="05000000000000000000" pitchFamily="2" charset="2"/>
              </a:rPr>
              <a:t>orderset</a:t>
            </a:r>
            <a:r>
              <a:rPr lang="en-US" dirty="0">
                <a:sym typeface="Wingdings" panose="05000000000000000000" pitchFamily="2" charset="2"/>
              </a:rPr>
              <a:t> in CPRS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: NCCT, CTA, Labs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 to ED CT ASAP once safe to do so (ABCs, FSG, 20g IV, </a:t>
            </a:r>
            <a:r>
              <a:rPr lang="en-US" dirty="0" err="1"/>
              <a:t>Zoll</a:t>
            </a:r>
            <a:r>
              <a:rPr lang="en-US" dirty="0"/>
              <a:t> Monitor)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NC Head CT is #1 priority</a:t>
            </a:r>
          </a:p>
          <a:p>
            <a:pPr lvl="1"/>
            <a:r>
              <a:rPr lang="en-US" dirty="0" err="1"/>
              <a:t>Teleneurology</a:t>
            </a:r>
            <a:r>
              <a:rPr lang="en-US" dirty="0"/>
              <a:t> Consultation #2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Disposition: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tPA</a:t>
            </a:r>
            <a:r>
              <a:rPr lang="en-US" dirty="0">
                <a:sym typeface="Wingdings" panose="05000000000000000000" pitchFamily="2" charset="2"/>
              </a:rPr>
              <a:t>  MICU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(Goal: determine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tPA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candiates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by 40 minutes; give </a:t>
            </a:r>
            <a:r>
              <a:rPr 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tPA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at 45 minutes)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IVH or LVO in need of thrombectomy  MICU  interfacility transfer (see </a:t>
            </a:r>
            <a:r>
              <a:rPr lang="en-US" dirty="0" err="1">
                <a:sym typeface="Wingdings" panose="05000000000000000000" pitchFamily="2" charset="2"/>
              </a:rPr>
              <a:t>sharepoint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Stroke but no </a:t>
            </a:r>
            <a:r>
              <a:rPr lang="en-US" dirty="0" err="1">
                <a:sym typeface="Wingdings" panose="05000000000000000000" pitchFamily="2" charset="2"/>
              </a:rPr>
              <a:t>tPA</a:t>
            </a:r>
            <a:r>
              <a:rPr lang="en-US" dirty="0">
                <a:sym typeface="Wingdings" panose="05000000000000000000" pitchFamily="2" charset="2"/>
              </a:rPr>
              <a:t>  PCU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Stroke  revert RRT disposition</a:t>
            </a:r>
          </a:p>
          <a:p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389817-3B46-49D9-AE50-E12668E931A5}"/>
              </a:ext>
            </a:extLst>
          </p:cNvPr>
          <p:cNvSpPr txBox="1"/>
          <p:nvPr/>
        </p:nvSpPr>
        <p:spPr>
          <a:xfrm>
            <a:off x="4509534" y="614259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Medical Emergency Response Teams (sharepoint.com)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4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76FC-3F71-40C4-ADF2-5F8C666A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65125"/>
            <a:ext cx="11568223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Code Stroke Tools to Have on Your Phone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(See </a:t>
            </a:r>
            <a:r>
              <a:rPr lang="en-US" b="1" dirty="0" err="1">
                <a:latin typeface="+mn-lt"/>
              </a:rPr>
              <a:t>Sharepoint</a:t>
            </a:r>
            <a:r>
              <a:rPr lang="en-US" b="1" dirty="0">
                <a:latin typeface="+mn-lt"/>
              </a:rPr>
              <a:t> Link at Bottom of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70F5-C209-4C3F-85F7-62AB29C8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Stroke Flow </a:t>
            </a:r>
          </a:p>
          <a:p>
            <a:pPr lvl="1"/>
            <a:r>
              <a:rPr lang="en-US" dirty="0"/>
              <a:t>Includes Activation Criteria for Screening</a:t>
            </a:r>
          </a:p>
          <a:p>
            <a:pPr lvl="1"/>
            <a:r>
              <a:rPr lang="en-US" dirty="0"/>
              <a:t>Triage Report to National </a:t>
            </a:r>
            <a:r>
              <a:rPr lang="en-US" dirty="0" err="1"/>
              <a:t>Telestroke</a:t>
            </a:r>
            <a:r>
              <a:rPr lang="en-US" dirty="0"/>
              <a:t> Program (NTSP)</a:t>
            </a:r>
          </a:p>
          <a:p>
            <a:r>
              <a:rPr lang="en-US" dirty="0"/>
              <a:t>Interfacility Transfer Process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671D4F-6401-4F8C-92AD-3ACD10B0E1CA}"/>
              </a:ext>
            </a:extLst>
          </p:cNvPr>
          <p:cNvSpPr txBox="1"/>
          <p:nvPr/>
        </p:nvSpPr>
        <p:spPr>
          <a:xfrm>
            <a:off x="4509534" y="614259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Medical Emergency Response Teams (sharepoint.com)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2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5147</TotalTime>
  <Words>987</Words>
  <Application>Microsoft Office PowerPoint</Application>
  <PresentationFormat>Widescreen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MICU and Ward Medicine Resident (Intern) In-brief  Medical Emergency Response Team Responsibilities</vt:lpstr>
      <vt:lpstr>On-call Medicine Resident Responsibilities</vt:lpstr>
      <vt:lpstr>Code Activation Criteria</vt:lpstr>
      <vt:lpstr>RRT Activation Criteria (Any of the Following): ONLY for Inpatient/CLC patients in their assigned bed</vt:lpstr>
      <vt:lpstr>RRT and Code Activation Process For Inpatients/CLC located in Assigned Bed</vt:lpstr>
      <vt:lpstr>Code Blue Priorities</vt:lpstr>
      <vt:lpstr>RRT Priorities</vt:lpstr>
      <vt:lpstr>Code Stroke Priorities</vt:lpstr>
      <vt:lpstr>Code Stroke Tools to Have on Your Phone  (See Sharepoint Link at Bottom of Slide)</vt:lpstr>
      <vt:lpstr>Restraint Order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MICU Resident</dc:title>
  <dc:creator>Mikita, Jeffrey A.</dc:creator>
  <cp:lastModifiedBy>Mikita, Jeffrey A.</cp:lastModifiedBy>
  <cp:revision>84</cp:revision>
  <dcterms:created xsi:type="dcterms:W3CDTF">2022-01-24T15:36:31Z</dcterms:created>
  <dcterms:modified xsi:type="dcterms:W3CDTF">2022-07-19T12:14:19Z</dcterms:modified>
</cp:coreProperties>
</file>